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83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00CC"/>
    <a:srgbClr val="F9C422"/>
    <a:srgbClr val="21D7CD"/>
    <a:srgbClr val="EB2264"/>
    <a:srgbClr val="C4D4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1">
                <a:lumMod val="45000"/>
                <a:lumOff val="55000"/>
              </a:schemeClr>
            </a:gs>
            <a:gs pos="33000">
              <a:schemeClr val="bg1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3DC14E6-5208-4DC5-994C-043F62A76D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backgroundMark x1="45557" y1="6720" x2="52400" y2="64388"/>
                        <a14:backgroundMark x1="53115" y1="59219" x2="99796" y2="93165"/>
                      </a14:backgroundRemoval>
                    </a14:imgEffect>
                  </a14:imgLayer>
                </a14:imgProps>
              </a:ext>
            </a:extLst>
          </a:blip>
          <a:srcRect l="27915" r="9541" b="9821"/>
          <a:stretch/>
        </p:blipFill>
        <p:spPr>
          <a:xfrm>
            <a:off x="0" y="0"/>
            <a:ext cx="3371850" cy="6857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C9AB8F-3D8C-4789-B15D-18C604B3D9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6"/>
          <a:stretch/>
        </p:blipFill>
        <p:spPr>
          <a:xfrm>
            <a:off x="4454769" y="0"/>
            <a:ext cx="7737231" cy="6858000"/>
          </a:xfrm>
          <a:prstGeom prst="rect">
            <a:avLst/>
          </a:prstGeom>
        </p:spPr>
      </p:pic>
      <p:sp>
        <p:nvSpPr>
          <p:cNvPr id="7" name="Shape 9">
            <a:extLst>
              <a:ext uri="{FF2B5EF4-FFF2-40B4-BE49-F238E27FC236}">
                <a16:creationId xmlns:a16="http://schemas.microsoft.com/office/drawing/2014/main" id="{9AE1E74B-28DA-4575-9FCD-5EA3699C416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29299" y="761720"/>
            <a:ext cx="5766701" cy="1286614"/>
          </a:xfrm>
          <a:prstGeom prst="rect">
            <a:avLst/>
          </a:prstGeom>
        </p:spPr>
        <p:txBody>
          <a:bodyPr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buSzPct val="100000"/>
              <a:defRPr sz="4400"/>
            </a:lvl1pPr>
            <a:lvl2pPr lvl="1" algn="ctr">
              <a:spcBef>
                <a:spcPts val="0"/>
              </a:spcBef>
              <a:buSzPct val="100000"/>
              <a:defRPr sz="6400"/>
            </a:lvl2pPr>
            <a:lvl3pPr lvl="2" algn="ctr">
              <a:spcBef>
                <a:spcPts val="0"/>
              </a:spcBef>
              <a:buSzPct val="100000"/>
              <a:defRPr sz="6400"/>
            </a:lvl3pPr>
            <a:lvl4pPr lvl="3" algn="ctr">
              <a:spcBef>
                <a:spcPts val="0"/>
              </a:spcBef>
              <a:buSzPct val="100000"/>
              <a:defRPr sz="6400"/>
            </a:lvl4pPr>
            <a:lvl5pPr lvl="4" algn="ctr">
              <a:spcBef>
                <a:spcPts val="0"/>
              </a:spcBef>
              <a:buSzPct val="100000"/>
              <a:defRPr sz="6400"/>
            </a:lvl5pPr>
            <a:lvl6pPr lvl="5" algn="ctr">
              <a:spcBef>
                <a:spcPts val="0"/>
              </a:spcBef>
              <a:buSzPct val="100000"/>
              <a:defRPr sz="6400"/>
            </a:lvl6pPr>
            <a:lvl7pPr lvl="6" algn="ctr">
              <a:spcBef>
                <a:spcPts val="0"/>
              </a:spcBef>
              <a:buSzPct val="100000"/>
              <a:defRPr sz="6400"/>
            </a:lvl7pPr>
            <a:lvl8pPr lvl="7" algn="ctr">
              <a:spcBef>
                <a:spcPts val="0"/>
              </a:spcBef>
              <a:buSzPct val="100000"/>
              <a:defRPr sz="6400"/>
            </a:lvl8pPr>
            <a:lvl9pPr lvl="8" algn="ctr">
              <a:spcBef>
                <a:spcPts val="0"/>
              </a:spcBef>
              <a:buSzPct val="100000"/>
              <a:defRPr sz="6400"/>
            </a:lvl9pPr>
          </a:lstStyle>
          <a:p>
            <a:endParaRPr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F229BA4-9141-41A2-858C-1A671FB233CB}"/>
              </a:ext>
            </a:extLst>
          </p:cNvPr>
          <p:cNvSpPr/>
          <p:nvPr userDrawn="1"/>
        </p:nvSpPr>
        <p:spPr>
          <a:xfrm>
            <a:off x="0" y="668655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188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mall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630270-D404-4BCB-9210-DBC35C0A76DB}"/>
              </a:ext>
            </a:extLst>
          </p:cNvPr>
          <p:cNvSpPr/>
          <p:nvPr userDrawn="1"/>
        </p:nvSpPr>
        <p:spPr>
          <a:xfrm>
            <a:off x="0" y="670154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B92065-7FAC-4C6C-AA0F-69EA6E76F54A}"/>
              </a:ext>
            </a:extLst>
          </p:cNvPr>
          <p:cNvSpPr/>
          <p:nvPr userDrawn="1"/>
        </p:nvSpPr>
        <p:spPr>
          <a:xfrm flipH="1">
            <a:off x="0" y="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2F8E08-6A7D-451D-B00A-D3732FAA30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7222" b="24167"/>
          <a:stretch/>
        </p:blipFill>
        <p:spPr>
          <a:xfrm>
            <a:off x="0" y="1419225"/>
            <a:ext cx="121920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366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 small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230409-A3AB-4144-B497-2B2AF1F3548F}"/>
              </a:ext>
            </a:extLst>
          </p:cNvPr>
          <p:cNvSpPr/>
          <p:nvPr userDrawn="1"/>
        </p:nvSpPr>
        <p:spPr>
          <a:xfrm>
            <a:off x="0" y="670154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434F2F-3657-41F1-BB5F-04A000F12426}"/>
              </a:ext>
            </a:extLst>
          </p:cNvPr>
          <p:cNvSpPr/>
          <p:nvPr userDrawn="1"/>
        </p:nvSpPr>
        <p:spPr>
          <a:xfrm flipH="1">
            <a:off x="0" y="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9543CC-F83D-42D0-B4B0-FF2D6089BE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7222" b="24167"/>
          <a:stretch/>
        </p:blipFill>
        <p:spPr>
          <a:xfrm rot="10800000">
            <a:off x="0" y="1419225"/>
            <a:ext cx="121920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985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big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751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title">
    <p:bg>
      <p:bgPr>
        <a:gradFill flip="none" rotWithShape="1">
          <a:gsLst>
            <a:gs pos="0">
              <a:schemeClr val="accent1">
                <a:lumMod val="45000"/>
                <a:lumOff val="55000"/>
              </a:schemeClr>
            </a:gs>
            <a:gs pos="33000">
              <a:schemeClr val="bg1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C82AB8-C03B-4AA8-971C-CD92A2F4C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78"/>
          <a:stretch/>
        </p:blipFill>
        <p:spPr>
          <a:xfrm rot="16200000">
            <a:off x="85726" y="-85725"/>
            <a:ext cx="6858000" cy="7029449"/>
          </a:xfrm>
          <a:prstGeom prst="rect">
            <a:avLst/>
          </a:prstGeom>
        </p:spPr>
      </p:pic>
      <p:sp>
        <p:nvSpPr>
          <p:cNvPr id="21" name="Shape 21"/>
          <p:cNvSpPr txBox="1">
            <a:spLocks noGrp="1"/>
          </p:cNvSpPr>
          <p:nvPr>
            <p:ph type="ctrTitle"/>
          </p:nvPr>
        </p:nvSpPr>
        <p:spPr>
          <a:xfrm>
            <a:off x="7473885" y="917334"/>
            <a:ext cx="4165666" cy="1546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7473885" y="2622617"/>
            <a:ext cx="4165666" cy="518634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33CCFF"/>
              </a:buClr>
              <a:buSzPct val="100000"/>
              <a:buNone/>
              <a:defRPr sz="24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33CCFF"/>
              </a:buClr>
              <a:buSzPct val="100000"/>
              <a:buNone/>
              <a:defRPr sz="2400">
                <a:solidFill>
                  <a:srgbClr val="33CC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33CCFF"/>
              </a:buClr>
              <a:buSzPct val="100000"/>
              <a:buNone/>
              <a:defRPr sz="2400">
                <a:solidFill>
                  <a:srgbClr val="33CC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33CCFF"/>
              </a:buClr>
              <a:buSzPct val="100000"/>
              <a:buNone/>
              <a:defRPr sz="2400">
                <a:solidFill>
                  <a:srgbClr val="33CC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33CCFF"/>
              </a:buClr>
              <a:buSzPct val="100000"/>
              <a:buNone/>
              <a:defRPr sz="2400">
                <a:solidFill>
                  <a:srgbClr val="33CC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33CCFF"/>
              </a:buClr>
              <a:buSzPct val="100000"/>
              <a:buNone/>
              <a:defRPr sz="2400">
                <a:solidFill>
                  <a:srgbClr val="33CC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33CCFF"/>
              </a:buClr>
              <a:buSzPct val="100000"/>
              <a:buNone/>
              <a:defRPr sz="2400">
                <a:solidFill>
                  <a:srgbClr val="33CC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33CCFF"/>
              </a:buClr>
              <a:buSzPct val="100000"/>
              <a:buNone/>
              <a:defRPr sz="2400">
                <a:solidFill>
                  <a:srgbClr val="33CCFF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33CCFF"/>
              </a:buClr>
              <a:buSzPct val="100000"/>
              <a:buNone/>
              <a:defRPr sz="2400">
                <a:solidFill>
                  <a:srgbClr val="33CCFF"/>
                </a:solidFill>
              </a:defRPr>
            </a:lvl9pPr>
          </a:lstStyle>
          <a:p>
            <a:endParaRPr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3EC054-AD2C-4147-8CE3-4D2DD0CF0C0D}"/>
              </a:ext>
            </a:extLst>
          </p:cNvPr>
          <p:cNvSpPr/>
          <p:nvPr userDrawn="1"/>
        </p:nvSpPr>
        <p:spPr>
          <a:xfrm>
            <a:off x="0" y="670154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87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4DD7C164-80F4-4D43-9D31-DC29BC73B5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4059662" y="2882401"/>
            <a:ext cx="4072677" cy="1093199"/>
          </a:xfrm>
          <a:prstGeom prst="rect">
            <a:avLst/>
          </a:prstGeom>
        </p:spPr>
        <p:txBody>
          <a:bodyPr lIns="91425" tIns="91425" rIns="91425" bIns="91425" anchor="ctr" anchorCtr="0">
            <a:norm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buNone/>
              <a:defRPr sz="1800" b="0" i="1"/>
            </a:lvl1pPr>
            <a:lvl2pPr lvl="1" algn="ctr" rtl="0">
              <a:spcBef>
                <a:spcPts val="0"/>
              </a:spcBef>
              <a:defRPr b="1" i="1"/>
            </a:lvl2pPr>
            <a:lvl3pPr lvl="2" algn="ctr" rtl="0">
              <a:spcBef>
                <a:spcPts val="0"/>
              </a:spcBef>
              <a:defRPr b="1" i="1"/>
            </a:lvl3pPr>
            <a:lvl4pPr lvl="3" algn="ctr" rtl="0">
              <a:spcBef>
                <a:spcPts val="0"/>
              </a:spcBef>
              <a:defRPr b="1" i="1"/>
            </a:lvl4pPr>
            <a:lvl5pPr lvl="4" algn="ctr" rtl="0">
              <a:spcBef>
                <a:spcPts val="0"/>
              </a:spcBef>
              <a:defRPr b="1" i="1"/>
            </a:lvl5pPr>
            <a:lvl6pPr lvl="5" algn="ctr" rtl="0">
              <a:spcBef>
                <a:spcPts val="0"/>
              </a:spcBef>
              <a:defRPr b="1" i="1"/>
            </a:lvl6pPr>
            <a:lvl7pPr lvl="6" algn="ctr" rtl="0">
              <a:spcBef>
                <a:spcPts val="0"/>
              </a:spcBef>
              <a:defRPr b="1" i="1"/>
            </a:lvl7pPr>
            <a:lvl8pPr lvl="7" algn="ctr" rtl="0">
              <a:spcBef>
                <a:spcPts val="0"/>
              </a:spcBef>
              <a:defRPr b="1" i="1"/>
            </a:lvl8pPr>
            <a:lvl9pPr lvl="8" algn="ctr">
              <a:spcBef>
                <a:spcPts val="0"/>
              </a:spcBef>
              <a:defRPr b="1" i="1"/>
            </a:lvl9pPr>
          </a:lstStyle>
          <a:p>
            <a:endParaRPr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91AE897-78CD-4483-96B7-770777FF1145}"/>
              </a:ext>
            </a:extLst>
          </p:cNvPr>
          <p:cNvSpPr/>
          <p:nvPr userDrawn="1"/>
        </p:nvSpPr>
        <p:spPr>
          <a:xfrm>
            <a:off x="979843" y="1109896"/>
            <a:ext cx="10232314" cy="4638209"/>
          </a:xfrm>
          <a:prstGeom prst="roundRect">
            <a:avLst/>
          </a:prstGeom>
          <a:noFill/>
          <a:ln w="5715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50B80-003D-4C69-8023-9FD993C4262F}"/>
              </a:ext>
            </a:extLst>
          </p:cNvPr>
          <p:cNvSpPr/>
          <p:nvPr userDrawn="1"/>
        </p:nvSpPr>
        <p:spPr>
          <a:xfrm>
            <a:off x="0" y="668655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DEE2D0-5703-4967-BDEE-651D1ACA8C8A}"/>
              </a:ext>
            </a:extLst>
          </p:cNvPr>
          <p:cNvSpPr/>
          <p:nvPr userDrawn="1"/>
        </p:nvSpPr>
        <p:spPr>
          <a:xfrm flipH="1">
            <a:off x="0" y="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3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+ 1 column">
    <p:bg>
      <p:bgPr>
        <a:gradFill flip="none" rotWithShape="1">
          <a:gsLst>
            <a:gs pos="0">
              <a:srgbClr val="F9C422"/>
            </a:gs>
            <a:gs pos="49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3B528C-990C-49B8-B46B-9B8AC38BA1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125"/>
          <a:stretch/>
        </p:blipFill>
        <p:spPr>
          <a:xfrm flipH="1">
            <a:off x="-1" y="0"/>
            <a:ext cx="4133849" cy="6787265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6096000" y="1304669"/>
            <a:ext cx="5343726" cy="847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096000" y="2288264"/>
            <a:ext cx="5343726" cy="3686000"/>
          </a:xfrm>
          <a:prstGeom prst="rect">
            <a:avLst/>
          </a:prstGeom>
        </p:spPr>
        <p:txBody>
          <a:bodyPr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defRPr sz="1800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9005D8-3E76-4F57-82FA-1E4EA341620F}"/>
              </a:ext>
            </a:extLst>
          </p:cNvPr>
          <p:cNvSpPr/>
          <p:nvPr userDrawn="1"/>
        </p:nvSpPr>
        <p:spPr>
          <a:xfrm>
            <a:off x="0" y="670154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8D76E6-DCA6-49D5-A946-9D084EB18488}"/>
              </a:ext>
            </a:extLst>
          </p:cNvPr>
          <p:cNvSpPr/>
          <p:nvPr userDrawn="1"/>
        </p:nvSpPr>
        <p:spPr>
          <a:xfrm flipH="1">
            <a:off x="0" y="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2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+ 1 column"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100000">
              <a:schemeClr val="bg1"/>
            </a:gs>
          </a:gsLst>
          <a:lin ang="10800000" scaled="1"/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2108FE7-7587-4DE4-872B-080675E8EB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59" r="3125" b="8042"/>
          <a:stretch/>
        </p:blipFill>
        <p:spPr>
          <a:xfrm flipV="1">
            <a:off x="6819901" y="0"/>
            <a:ext cx="5372100" cy="6872990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746451" y="1301063"/>
            <a:ext cx="5114613" cy="847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746451" y="2284658"/>
            <a:ext cx="5114613" cy="3686000"/>
          </a:xfrm>
          <a:prstGeom prst="rect">
            <a:avLst/>
          </a:prstGeom>
        </p:spPr>
        <p:txBody>
          <a:bodyPr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defRPr sz="1800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3703D3-E8EB-48B3-A791-EC1E080F9F1F}"/>
              </a:ext>
            </a:extLst>
          </p:cNvPr>
          <p:cNvSpPr/>
          <p:nvPr userDrawn="1"/>
        </p:nvSpPr>
        <p:spPr>
          <a:xfrm>
            <a:off x="0" y="670154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2EF782-7F7E-43F1-8433-B810646C33CB}"/>
              </a:ext>
            </a:extLst>
          </p:cNvPr>
          <p:cNvSpPr/>
          <p:nvPr userDrawn="1"/>
        </p:nvSpPr>
        <p:spPr>
          <a:xfrm flipH="1">
            <a:off x="0" y="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888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preserve="1">
  <p:cSld name="Title + 2 column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0EA9C61-C36E-4A4C-9E9B-4281FEA9A1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40" r="36863"/>
          <a:stretch/>
        </p:blipFill>
        <p:spPr>
          <a:xfrm>
            <a:off x="5893871" y="0"/>
            <a:ext cx="6298129" cy="6701540"/>
          </a:xfrm>
          <a:prstGeom prst="rect">
            <a:avLst/>
          </a:prstGeom>
        </p:spPr>
      </p:pic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482074" y="817084"/>
            <a:ext cx="6153675" cy="847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482092" y="1875883"/>
            <a:ext cx="2996198" cy="4291600"/>
          </a:xfrm>
          <a:prstGeom prst="rect">
            <a:avLst/>
          </a:prstGeom>
        </p:spPr>
        <p:txBody>
          <a:bodyPr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 dirty="0"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3639551" y="1875883"/>
            <a:ext cx="2996198" cy="4291600"/>
          </a:xfrm>
          <a:prstGeom prst="rect">
            <a:avLst/>
          </a:prstGeom>
        </p:spPr>
        <p:txBody>
          <a:bodyPr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5D2DA9-E54E-4786-B4ED-5AF3E27AED58}"/>
              </a:ext>
            </a:extLst>
          </p:cNvPr>
          <p:cNvSpPr/>
          <p:nvPr userDrawn="1"/>
        </p:nvSpPr>
        <p:spPr>
          <a:xfrm>
            <a:off x="0" y="670154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875E892-33E2-4EE1-B6D4-BF69800F1B22}"/>
              </a:ext>
            </a:extLst>
          </p:cNvPr>
          <p:cNvSpPr/>
          <p:nvPr userDrawn="1"/>
        </p:nvSpPr>
        <p:spPr>
          <a:xfrm flipH="1">
            <a:off x="0" y="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72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3 column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29C275A-D7C1-4126-942E-009318721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829C84-375A-4040-94F7-F18E831029D0}"/>
              </a:ext>
            </a:extLst>
          </p:cNvPr>
          <p:cNvSpPr/>
          <p:nvPr userDrawn="1"/>
        </p:nvSpPr>
        <p:spPr>
          <a:xfrm>
            <a:off x="0" y="1219200"/>
            <a:ext cx="12192000" cy="4419600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2722269" y="358718"/>
            <a:ext cx="7097100" cy="758497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defRPr>
                <a:solidFill>
                  <a:schemeClr val="bg1"/>
                </a:solidFill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2722269" y="1491610"/>
            <a:ext cx="2206989" cy="3874780"/>
          </a:xfrm>
          <a:prstGeom prst="rect">
            <a:avLst/>
          </a:prstGeom>
        </p:spPr>
        <p:txBody>
          <a:bodyPr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2133"/>
            </a:lvl2pPr>
            <a:lvl3pPr lvl="2" rtl="0">
              <a:spcBef>
                <a:spcPts val="0"/>
              </a:spcBef>
              <a:buSzPct val="100000"/>
              <a:defRPr sz="2133"/>
            </a:lvl3pPr>
            <a:lvl4pPr lvl="3" rtl="0">
              <a:spcBef>
                <a:spcPts val="0"/>
              </a:spcBef>
              <a:buSzPct val="100000"/>
              <a:defRPr sz="2133"/>
            </a:lvl4pPr>
            <a:lvl5pPr lvl="4" rtl="0">
              <a:spcBef>
                <a:spcPts val="0"/>
              </a:spcBef>
              <a:buSzPct val="100000"/>
              <a:defRPr sz="2133"/>
            </a:lvl5pPr>
            <a:lvl6pPr lvl="5" rtl="0">
              <a:spcBef>
                <a:spcPts val="0"/>
              </a:spcBef>
              <a:buSzPct val="100000"/>
              <a:defRPr sz="2133"/>
            </a:lvl6pPr>
            <a:lvl7pPr lvl="6" rtl="0">
              <a:spcBef>
                <a:spcPts val="0"/>
              </a:spcBef>
              <a:buSzPct val="100000"/>
              <a:defRPr sz="2133"/>
            </a:lvl7pPr>
            <a:lvl8pPr lvl="7" rtl="0">
              <a:spcBef>
                <a:spcPts val="0"/>
              </a:spcBef>
              <a:buSzPct val="100000"/>
              <a:defRPr sz="2133"/>
            </a:lvl8pPr>
            <a:lvl9pPr lvl="8" rtl="0">
              <a:spcBef>
                <a:spcPts val="0"/>
              </a:spcBef>
              <a:buSzPct val="100000"/>
              <a:defRPr sz="2133"/>
            </a:lvl9pPr>
          </a:lstStyle>
          <a:p>
            <a:endParaRPr dirty="0"/>
          </a:p>
        </p:txBody>
      </p:sp>
      <p:sp>
        <p:nvSpPr>
          <p:cNvPr id="80" name="Shape 80"/>
          <p:cNvSpPr txBox="1">
            <a:spLocks noGrp="1"/>
          </p:cNvSpPr>
          <p:nvPr>
            <p:ph type="body" idx="2"/>
          </p:nvPr>
        </p:nvSpPr>
        <p:spPr>
          <a:xfrm>
            <a:off x="5167316" y="1491610"/>
            <a:ext cx="2206989" cy="3874780"/>
          </a:xfrm>
          <a:prstGeom prst="rect">
            <a:avLst/>
          </a:prstGeom>
        </p:spPr>
        <p:txBody>
          <a:bodyPr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2133"/>
            </a:lvl2pPr>
            <a:lvl3pPr lvl="2" rtl="0">
              <a:spcBef>
                <a:spcPts val="0"/>
              </a:spcBef>
              <a:buSzPct val="100000"/>
              <a:defRPr sz="2133"/>
            </a:lvl3pPr>
            <a:lvl4pPr lvl="3" rtl="0">
              <a:spcBef>
                <a:spcPts val="0"/>
              </a:spcBef>
              <a:buSzPct val="100000"/>
              <a:defRPr sz="2133"/>
            </a:lvl4pPr>
            <a:lvl5pPr lvl="4" rtl="0">
              <a:spcBef>
                <a:spcPts val="0"/>
              </a:spcBef>
              <a:buSzPct val="100000"/>
              <a:defRPr sz="2133"/>
            </a:lvl5pPr>
            <a:lvl6pPr lvl="5" rtl="0">
              <a:spcBef>
                <a:spcPts val="0"/>
              </a:spcBef>
              <a:buSzPct val="100000"/>
              <a:defRPr sz="2133"/>
            </a:lvl6pPr>
            <a:lvl7pPr lvl="6" rtl="0">
              <a:spcBef>
                <a:spcPts val="0"/>
              </a:spcBef>
              <a:buSzPct val="100000"/>
              <a:defRPr sz="2133"/>
            </a:lvl7pPr>
            <a:lvl8pPr lvl="7" rtl="0">
              <a:spcBef>
                <a:spcPts val="0"/>
              </a:spcBef>
              <a:buSzPct val="100000"/>
              <a:defRPr sz="2133"/>
            </a:lvl8pPr>
            <a:lvl9pPr lvl="8" rtl="0">
              <a:spcBef>
                <a:spcPts val="0"/>
              </a:spcBef>
              <a:buSzPct val="100000"/>
              <a:defRPr sz="2133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3"/>
          </p:nvPr>
        </p:nvSpPr>
        <p:spPr>
          <a:xfrm>
            <a:off x="7612363" y="1491610"/>
            <a:ext cx="2206989" cy="3874780"/>
          </a:xfrm>
          <a:prstGeom prst="rect">
            <a:avLst/>
          </a:prstGeom>
        </p:spPr>
        <p:txBody>
          <a:bodyPr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buSzPct val="100000"/>
              <a:defRPr sz="1600"/>
            </a:lvl1pPr>
            <a:lvl2pPr lvl="1" rtl="0">
              <a:spcBef>
                <a:spcPts val="0"/>
              </a:spcBef>
              <a:buSzPct val="100000"/>
              <a:defRPr sz="2133"/>
            </a:lvl2pPr>
            <a:lvl3pPr lvl="2" rtl="0">
              <a:spcBef>
                <a:spcPts val="0"/>
              </a:spcBef>
              <a:buSzPct val="100000"/>
              <a:defRPr sz="2133"/>
            </a:lvl3pPr>
            <a:lvl4pPr lvl="3" rtl="0">
              <a:spcBef>
                <a:spcPts val="0"/>
              </a:spcBef>
              <a:buSzPct val="100000"/>
              <a:defRPr sz="2133"/>
            </a:lvl4pPr>
            <a:lvl5pPr lvl="4" rtl="0">
              <a:spcBef>
                <a:spcPts val="0"/>
              </a:spcBef>
              <a:buSzPct val="100000"/>
              <a:defRPr sz="2133"/>
            </a:lvl5pPr>
            <a:lvl6pPr lvl="5" rtl="0">
              <a:spcBef>
                <a:spcPts val="0"/>
              </a:spcBef>
              <a:buSzPct val="100000"/>
              <a:defRPr sz="2133"/>
            </a:lvl6pPr>
            <a:lvl7pPr lvl="6" rtl="0">
              <a:spcBef>
                <a:spcPts val="0"/>
              </a:spcBef>
              <a:buSzPct val="100000"/>
              <a:defRPr sz="2133"/>
            </a:lvl7pPr>
            <a:lvl8pPr lvl="7" rtl="0">
              <a:spcBef>
                <a:spcPts val="0"/>
              </a:spcBef>
              <a:buSzPct val="100000"/>
              <a:defRPr sz="2133"/>
            </a:lvl8pPr>
            <a:lvl9pPr lvl="8" rtl="0">
              <a:spcBef>
                <a:spcPts val="0"/>
              </a:spcBef>
              <a:buSzPct val="100000"/>
              <a:defRPr sz="2133"/>
            </a:lvl9pPr>
          </a:lstStyle>
          <a:p>
            <a:endParaRPr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642A0E-98D9-4375-A82E-717261C77399}"/>
              </a:ext>
            </a:extLst>
          </p:cNvPr>
          <p:cNvSpPr/>
          <p:nvPr userDrawn="1"/>
        </p:nvSpPr>
        <p:spPr>
          <a:xfrm>
            <a:off x="0" y="670154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FAF963-A234-4834-9178-D0667DF50FCB}"/>
              </a:ext>
            </a:extLst>
          </p:cNvPr>
          <p:cNvSpPr/>
          <p:nvPr userDrawn="1"/>
        </p:nvSpPr>
        <p:spPr>
          <a:xfrm flipH="1">
            <a:off x="0" y="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262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0F17F1-5214-49BC-81D2-3D8E50F94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2370959" y="93997"/>
            <a:ext cx="7450082" cy="732011"/>
          </a:xfrm>
          <a:prstGeom prst="rect">
            <a:avLst/>
          </a:prstGeom>
        </p:spPr>
        <p:txBody>
          <a:bodyPr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defRPr sz="3600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9D3142-71BB-47E7-BBA1-A37995CD6F81}"/>
              </a:ext>
            </a:extLst>
          </p:cNvPr>
          <p:cNvSpPr/>
          <p:nvPr userDrawn="1"/>
        </p:nvSpPr>
        <p:spPr>
          <a:xfrm>
            <a:off x="0" y="670154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8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83F883-1BBB-4F37-80FD-506518CB2A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A01F2E6-9950-4F0C-ACFF-C4F82A2C5CA3}"/>
              </a:ext>
            </a:extLst>
          </p:cNvPr>
          <p:cNvSpPr/>
          <p:nvPr userDrawn="1"/>
        </p:nvSpPr>
        <p:spPr>
          <a:xfrm flipH="1">
            <a:off x="0" y="0"/>
            <a:ext cx="12192000" cy="171450"/>
          </a:xfrm>
          <a:prstGeom prst="rect">
            <a:avLst/>
          </a:prstGeom>
          <a:gradFill flip="none" rotWithShape="1">
            <a:gsLst>
              <a:gs pos="100000">
                <a:schemeClr val="accent5">
                  <a:lumMod val="75000"/>
                </a:schemeClr>
              </a:gs>
              <a:gs pos="61000">
                <a:schemeClr val="accent5">
                  <a:lumMod val="40000"/>
                  <a:lumOff val="60000"/>
                </a:schemeClr>
              </a:gs>
              <a:gs pos="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1928004" y="6235422"/>
            <a:ext cx="8335991" cy="47834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480"/>
              </a:spcBef>
              <a:buSzPct val="100000"/>
              <a:buNone/>
              <a:defRPr sz="2400" b="0"/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1332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CDE606-9C77-408D-BE03-24680037D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1394E-2CAD-4E17-8514-3D6CB3838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DCC0C-D0B1-41A7-84F3-DF42703226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22CB2-C0B0-4533-93F7-29C35AD9B5A9}" type="datetimeFigureOut">
              <a:rPr lang="en-US" smtClean="0"/>
              <a:t>2/25/2023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C9F74-044A-428D-91EA-407292FCE8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FBA8E-2865-40A0-A7CB-D3D1D842EF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3F91B-6294-443A-B4E9-CBD2F357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88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60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1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microsoft.com/office/2007/relationships/hdphoto" Target="../media/hdphoto8.wdp"/><Relationship Id="rId4" Type="http://schemas.openxmlformats.org/officeDocument/2006/relationships/image" Target="../media/image23.png"/><Relationship Id="rId9" Type="http://schemas.microsoft.com/office/2007/relationships/hdphoto" Target="../media/hdphoto10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13.wdp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microsoft.com/office/2007/relationships/hdphoto" Target="../media/hdphoto16.wdp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microsoft.com/office/2007/relationships/hdphoto" Target="../media/hdphoto18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22000">
              <a:schemeClr val="bg1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71D5DDB-A515-4470-9C90-C791D363D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7910" y="152669"/>
            <a:ext cx="1774090" cy="75597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136469" y="431074"/>
            <a:ext cx="8680550" cy="4696825"/>
          </a:xfrm>
        </p:spPr>
        <p:txBody>
          <a:bodyPr anchor="t">
            <a:no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общеобразовательное учреждение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№7» Воронежская область, г. Лиски, ул. Островского, д. № 17а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b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</a:t>
            </a: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младшего возраста №2 «Солнышко»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– 4 года)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списочная численность воспитанников :20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283234" y="5127899"/>
            <a:ext cx="51075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: воспитатель 1 КК Клыкова Алена Михайловна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27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4000"/>
                    </a14:imgEffect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858" y="511627"/>
            <a:ext cx="3367314" cy="3173185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00B05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2000"/>
                    </a14:imgEffect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857" y="484412"/>
            <a:ext cx="4107543" cy="3200400"/>
          </a:xfrm>
          <a:prstGeom prst="rect">
            <a:avLst/>
          </a:prstGeom>
          <a:scene3d>
            <a:camera prst="orthographicFront"/>
            <a:lightRig rig="threePt" dir="t"/>
          </a:scene3d>
          <a:sp3d contourW="44450">
            <a:contourClr>
              <a:srgbClr val="00B05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2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511628"/>
            <a:ext cx="3759200" cy="3247572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00B050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3309257" y="3933056"/>
            <a:ext cx="5295191" cy="18722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1.4. Модуль «Уголок природы»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07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6914" y="510934"/>
            <a:ext cx="9056915" cy="5425409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1.5Рабочий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сектор.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Модуль «Центр сенсорного развития» оснащен материалами и играми для развития тактильных ощущений, мелкой моторики, зрительного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восприятия. . Для формирования зрительного восприятия использую игры со шнуровкой, фишками разных геометрических форм, цветов, счеты с пирамидки, деревянные вкладыши, трафареты.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1.6Рабочий сектор. 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Модуль «Центр конструирования»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способствует развитию мелкой и крупной моторики, детского творчества, конструкторских способностей.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8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294" y="155702"/>
            <a:ext cx="2906485" cy="3131457"/>
          </a:xfrm>
          <a:prstGeom prst="rect">
            <a:avLst/>
          </a:prstGeom>
          <a:scene3d>
            <a:camera prst="orthographicFront"/>
            <a:lightRig rig="threePt" dir="t"/>
          </a:scene3d>
          <a:sp3d contourW="31750">
            <a:contourClr>
              <a:srgbClr val="C0000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89" y="155702"/>
            <a:ext cx="3095171" cy="3131457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C0000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477" y="3437374"/>
            <a:ext cx="2677194" cy="2862838"/>
          </a:xfrm>
          <a:prstGeom prst="rect">
            <a:avLst/>
          </a:prstGeom>
          <a:scene3d>
            <a:camera prst="orthographicFront"/>
            <a:lightRig rig="threePt" dir="t"/>
          </a:scene3d>
          <a:sp3d extrusionH="38100" contourW="31750">
            <a:contourClr>
              <a:srgbClr val="C00000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8334531" y="994422"/>
            <a:ext cx="3597639" cy="3172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1.5Модуль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«Уголок сенсорного развития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293" y="3437373"/>
            <a:ext cx="2906485" cy="2862839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C00000"/>
            </a:contourClr>
          </a:sp3d>
        </p:spPr>
      </p:pic>
    </p:spTree>
    <p:extLst>
      <p:ext uri="{BB962C8B-B14F-4D97-AF65-F5344CB8AC3E}">
        <p14:creationId xmlns:p14="http://schemas.microsoft.com/office/powerpoint/2010/main" val="330343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076" y="370055"/>
            <a:ext cx="3203809" cy="3431556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00B050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4533580" y="4086424"/>
            <a:ext cx="3744416" cy="2304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1.6Модуль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«Уголок конструирования».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567" y="370055"/>
            <a:ext cx="3394558" cy="343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0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9486" y="290287"/>
            <a:ext cx="9361713" cy="5181600"/>
          </a:xfrm>
        </p:spPr>
        <p:txBody>
          <a:bodyPr anchor="t">
            <a:normAutofit/>
          </a:bodyPr>
          <a:lstStyle/>
          <a:p>
            <a:pPr marL="514350" indent="-514350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1.7Рабочий сектор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«Центр развития речи».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Формирование и развитие речи – важная образовательная задача для воспитателей дошкольных учреждений. В «Речевом центре» демонстрационный , раздаточный , дидактический материалы разнообразны, соответствуют возрастным особенностям детей , интересам воспитанников и программным требованиям, уголок театрализации.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6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14" y="134256"/>
            <a:ext cx="3312886" cy="4103914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7030A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914" y="264885"/>
            <a:ext cx="3124199" cy="3973285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7030A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571" y="381000"/>
            <a:ext cx="3200400" cy="3857170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7030A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503035" y="4467831"/>
            <a:ext cx="4824536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1.7 Модуль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«Уголок развития речи».  </a:t>
            </a:r>
          </a:p>
        </p:txBody>
      </p:sp>
    </p:spTree>
    <p:extLst>
      <p:ext uri="{BB962C8B-B14F-4D97-AF65-F5344CB8AC3E}">
        <p14:creationId xmlns:p14="http://schemas.microsoft.com/office/powerpoint/2010/main" val="137420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203200"/>
            <a:ext cx="10015538" cy="55594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Активный сектор.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сектор включает в себя следующие центры:</a:t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•центр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 деятельности; включает в себя материалы и оборудование для сюжетно – ролевых игр: «Шоферы», «Дочки – матери», «Семья».</a:t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•центр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активности;</a:t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•центр  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музыкально – театрализованной деятельности.</a:t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97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628" y="293913"/>
            <a:ext cx="3454400" cy="4191000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92D05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43" y="293913"/>
            <a:ext cx="3280228" cy="4191000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92D05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225258" y="4195440"/>
            <a:ext cx="6310628" cy="2448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2.1Активный сектор 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«Центр игровой деятельности»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уголок сюжетно – ролевых игр)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686" y="293913"/>
            <a:ext cx="3200400" cy="4191000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92D050"/>
            </a:contourClr>
          </a:sp3d>
        </p:spPr>
      </p:pic>
    </p:spTree>
    <p:extLst>
      <p:ext uri="{BB962C8B-B14F-4D97-AF65-F5344CB8AC3E}">
        <p14:creationId xmlns:p14="http://schemas.microsoft.com/office/powerpoint/2010/main" val="69407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308" y="250371"/>
            <a:ext cx="3643086" cy="4161971"/>
          </a:xfrm>
          <a:prstGeom prst="rect">
            <a:avLst/>
          </a:prstGeom>
          <a:scene3d>
            <a:camera prst="orthographicFront"/>
            <a:lightRig rig="threePt" dir="t"/>
          </a:scene3d>
          <a:sp3d contourW="44450">
            <a:contourClr>
              <a:srgbClr val="FFC00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686" y="119742"/>
            <a:ext cx="3556000" cy="4292600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FFC00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024518" y="4281713"/>
            <a:ext cx="4032448" cy="22322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2.2.Активный сектор 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«Центр двигательной активности»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72221" y="4281713"/>
            <a:ext cx="5047321" cy="2376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2.3.Активный сектор 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«Центр театрализованной      деятельности.»</a:t>
            </a:r>
          </a:p>
        </p:txBody>
      </p:sp>
    </p:spTree>
    <p:extLst>
      <p:ext uri="{BB962C8B-B14F-4D97-AF65-F5344CB8AC3E}">
        <p14:creationId xmlns:p14="http://schemas.microsoft.com/office/powerpoint/2010/main" val="78758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7543" y="568991"/>
            <a:ext cx="9463313" cy="5468952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b="1" dirty="0">
                <a:latin typeface="Times New Roman" pitchFamily="18" charset="0"/>
                <a:cs typeface="Times New Roman" pitchFamily="18" charset="0"/>
              </a:rPr>
              <a:t>3.Спокойный сектор. 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«Центр уединения и отдыха»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позволяет ребёнку побыть в тишине, если он стал от шума и суеты.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«Центр художественно развития»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свободного рисования и лепки из пластилина  по замыслу ребёнка (вне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0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8537" y="483326"/>
            <a:ext cx="9888583" cy="5943600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Развивающая предметно-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пространственная среда (согласно ФГОС)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определенное пространство, организованно оформленное и предметно-насыщенное, приспособленное для удовлетворения потребностей ребенка в познании, общении, физическом и духовном развитии в целом.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88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14" y="148772"/>
            <a:ext cx="3200400" cy="4267200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CC00CC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143" y="148771"/>
            <a:ext cx="3468914" cy="4267201"/>
          </a:xfrm>
          <a:prstGeom prst="rect">
            <a:avLst/>
          </a:prstGeom>
          <a:scene3d>
            <a:camera prst="orthographicFront"/>
            <a:lightRig rig="threePt" dir="t"/>
          </a:scene3d>
          <a:sp3d contourW="38100">
            <a:contourClr>
              <a:srgbClr val="CC00CC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486" y="148772"/>
            <a:ext cx="3363686" cy="4267200"/>
          </a:xfrm>
          <a:prstGeom prst="rect">
            <a:avLst/>
          </a:prstGeom>
          <a:scene3d>
            <a:camera prst="orthographicFront"/>
            <a:lightRig rig="threePt" dir="t"/>
          </a:scene3d>
          <a:sp3d contourW="31750">
            <a:contourClr>
              <a:srgbClr val="CC00CC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529944" y="4569431"/>
            <a:ext cx="5660570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3.1.Спокойный сектор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«Центр уединения»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6735" y="4415972"/>
            <a:ext cx="3672408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3.2.Спокойный сектор «Центр художественного развития»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17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8971" y="130629"/>
            <a:ext cx="11132458" cy="5791199"/>
          </a:xfrm>
        </p:spPr>
        <p:txBody>
          <a:bodyPr anchor="t">
            <a:noAutofit/>
          </a:bodyPr>
          <a:lstStyle/>
          <a:p>
            <a:pPr algn="l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Сектор для диалога с родителями.</a:t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Для активного участия родителей в жизни группы используем информационный центр, в котором отражаем информацию о текущей деятельности группы. Консультационный центр: для осуществления обратной связи  «Вопросы и ответы», есть сайт ДОО и страничка группы на сайте  ДОО.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dou7.ucoz.com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Для демонстрации продуктов детской деятельности в раздевальной комнате есть 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магнитная доска «Наше творчество».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17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dou7.ucoz.com/klykova/16659354983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917" y="138725"/>
            <a:ext cx="3200400" cy="30812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rgbClr val="C0000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ou7.ucoz.com/klykova/16472716534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917" y="3344437"/>
            <a:ext cx="3200400" cy="306251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rgbClr val="C0000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E:\DCIM\103NIKON\DSCN247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788" y="3418112"/>
            <a:ext cx="3083094" cy="298883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contourW="38100">
            <a:contourClr>
              <a:srgbClr val="C00000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7768317" y="504868"/>
            <a:ext cx="4032448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4.1. Информационно – консультационные стенды для родителей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28357" y="3960957"/>
            <a:ext cx="3672408" cy="216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4.2. Магнитная доска для детского творчества.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22" y="138725"/>
            <a:ext cx="3248025" cy="323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01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9299" y="761720"/>
            <a:ext cx="9474268" cy="470969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48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8537" y="483326"/>
            <a:ext cx="9888583" cy="5943600"/>
          </a:xfrm>
        </p:spPr>
        <p:txBody>
          <a:bodyPr anchor="t">
            <a:normAutofit/>
          </a:bodyPr>
          <a:lstStyle/>
          <a:p>
            <a:pPr algn="l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своему значению самым главным помещением в дошкольном учреждении является групповая комната.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Обстановка в младшей группе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прежде всего создается как комфортная и безопасная для ребенка. У младших детей активно развиваются движения, в том числе ходьба, бег, лазание. Вместе с тем, движения еще плохо координированы, нет ловкости, быстроты реакции,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увертливости.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8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8537" y="483326"/>
            <a:ext cx="9888583" cy="5943600"/>
          </a:xfrm>
        </p:spPr>
        <p:txBody>
          <a:bodyPr anchor="t">
            <a:normAutofit/>
          </a:bodyPr>
          <a:lstStyle/>
          <a:p>
            <a:pPr algn="l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Поэтому при пространственной организации среды оборудование целесообразно располагать по периметру группы, выделив игровую часть и место для хозяйственно-бытовых нужд, предусмотреть достаточно широкие, хорошо просматриваемые пути передвижения для ребенка. Не рекомендуется включать в обстановку много оборудования, примерно две трети пространства должны быть свободными.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0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824" y="679368"/>
            <a:ext cx="2080689" cy="185911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23824" y="3958471"/>
            <a:ext cx="2281161" cy="1702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 из центра группы в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противоположном входу направлении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0981" y="679368"/>
            <a:ext cx="2203672" cy="167518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752589" y="3958471"/>
            <a:ext cx="2572546" cy="1944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 из центра группы в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противоположном входу направлении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8" y="133457"/>
            <a:ext cx="3135086" cy="313709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10" y="3568341"/>
            <a:ext cx="3012141" cy="27915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739" y="191550"/>
            <a:ext cx="3413760" cy="30209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739" y="3635179"/>
            <a:ext cx="341376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9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49943"/>
            <a:ext cx="9637486" cy="5704114"/>
          </a:xfrm>
        </p:spPr>
        <p:txBody>
          <a:bodyPr anchor="t">
            <a:normAutofit/>
          </a:bodyPr>
          <a:lstStyle/>
          <a:p>
            <a:pPr algn="l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1.Рабочий сектор.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 модулях (центрах ) «Живая природа, неживая природа»,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обеспечивающих наблюдения за живой и неживой природой, экспериментирование,  представлены коллекции , природный материал: шишки, каштаны, желуди, камешки.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02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49943"/>
            <a:ext cx="9637486" cy="5704114"/>
          </a:xfrm>
        </p:spPr>
        <p:txBody>
          <a:bodyPr anchor="t">
            <a:noAutofit/>
          </a:bodyPr>
          <a:lstStyle/>
          <a:p>
            <a:pPr algn="l"/>
            <a:r>
              <a:rPr lang="ru-RU" sz="3200" b="1" dirty="0">
                <a:latin typeface="Times New Roman" panose="02020603050405020304" pitchFamily="18" charset="0"/>
                <a:cs typeface="Times New Roman" pitchFamily="18" charset="0"/>
              </a:rPr>
              <a:t>В центре «Уголок природы»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находятся: макет «Времена года»,  наборы сюжетных картинок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Времена года», художественная литература для чтения по темам: «Зима», «Весна», «Лето», «Осень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Центр экспериментирования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совмещен с центром природы. Оснащен природным материалом: песок, сыпучими продуктами: горох,  фасоль, манка, мука, соль, сахар, крахмал…; сито, воронки; Детям доступны разнообразные игрушки: песочные наборы, формочки, лейки, плавучие (резиновые) игрушки, игрушки пластмассовые, водяные мельницы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22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00" y="130628"/>
            <a:ext cx="3512455" cy="4430486"/>
          </a:xfrm>
          <a:prstGeom prst="rect">
            <a:avLst/>
          </a:prstGeom>
          <a:scene3d>
            <a:camera prst="orthographicFront"/>
            <a:lightRig rig="threePt" dir="t"/>
          </a:scene3d>
          <a:sp3d extrusionH="38100" contourW="38100">
            <a:contourClr>
              <a:srgbClr val="00B05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760914" y="4561114"/>
            <a:ext cx="3852936" cy="21156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 Рабочий сектор. 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 «Живая природа»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1600" y="4742384"/>
            <a:ext cx="3960440" cy="21156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1.1.2 Рабочий сектор.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Модуль «Неживая природа»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128" y="130628"/>
            <a:ext cx="4262722" cy="443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5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752" y="254000"/>
            <a:ext cx="3669161" cy="4535715"/>
          </a:xfrm>
          <a:prstGeom prst="rect">
            <a:avLst/>
          </a:prstGeom>
          <a:scene3d>
            <a:camera prst="orthographicFront"/>
            <a:lightRig rig="threePt" dir="t"/>
          </a:scene3d>
          <a:sp3d extrusionH="38100" contourW="38100">
            <a:contourClr>
              <a:srgbClr val="00B050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777365" y="4513943"/>
            <a:ext cx="4464496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1.3 Модуль 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«Уголок экспериментирования»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(игры – опыты с песком и водой)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657" y="298102"/>
            <a:ext cx="3793067" cy="449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stom 13">
      <a:majorFont>
        <a:latin typeface="Raleway"/>
        <a:ea typeface=""/>
        <a:cs typeface=""/>
      </a:majorFont>
      <a:minorFont>
        <a:latin typeface="Roboto"/>
        <a:ea typeface=""/>
        <a:cs typeface=""/>
      </a:minorFont>
    </a:fontScheme>
    <a:fmtScheme name="Окаймленный край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366</Words>
  <Application>Microsoft Office PowerPoint</Application>
  <PresentationFormat>Широкоэкранный</PresentationFormat>
  <Paragraphs>43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Raleway</vt:lpstr>
      <vt:lpstr>Roboto</vt:lpstr>
      <vt:lpstr>Times New Roman</vt:lpstr>
      <vt:lpstr>Office Theme</vt:lpstr>
      <vt:lpstr>Муниципальное казенное дошкольное общеобразовательное учреждение «Детский сад №7» Воронежская область, г. Лиски, ул. Островского, д. № 17а  2022 – 2023 учебный год группа младшего возраста №2 «Солнышко» (3 – 4 года) списочная численность воспитанников :20</vt:lpstr>
      <vt:lpstr>Развивающая предметно-  пространственная среда (согласно ФГОС) — это определенное пространство, организованно оформленное и предметно-насыщенное, приспособленное для удовлетворения потребностей ребенка в познании, общении, физическом и духовном развитии в целом. </vt:lpstr>
      <vt:lpstr>По своему значению самым главным помещением в дошкольном учреждении является групповая комната. Обстановка в младшей группе прежде всего создается как комфортная и безопасная для ребенка. У младших детей активно развиваются движения, в том числе ходьба, бег, лазание. Вместе с тем, движения еще плохо координированы, нет ловкости, быстроты реакции, увертливости.</vt:lpstr>
      <vt:lpstr>Поэтому при пространственной организации среды оборудование целесообразно располагать по периметру группы, выделив игровую часть и место для хозяйственно-бытовых нужд, предусмотреть достаточно широкие, хорошо просматриваемые пути передвижения для ребенка. Не рекомендуется включать в обстановку много оборудования, примерно две трети пространства должны быть свободными. </vt:lpstr>
      <vt:lpstr>Презентация PowerPoint</vt:lpstr>
      <vt:lpstr>1.Рабочий сектор.  В модулях (центрах ) «Живая природа, неживая природа», обеспечивающих наблюдения за живой и неживой природой, экспериментирование,  представлены коллекции , природный материал: шишки, каштаны, желуди, камешки. </vt:lpstr>
      <vt:lpstr>В центре «Уголок природы» находятся: макет «Времена года»,  наборы сюжетных картинок « Времена года», художественная литература для чтения по темам: «Зима», «Весна», «Лето», «Осень» Центр экспериментирования совмещен с центром природы. Оснащен природным материалом: песок, сыпучими продуктами: горох,  фасоль, манка, мука, соль, сахар, крахмал…; сито, воронки; Детям доступны разнообразные игрушки: песочные наборы, формочки, лейки, плавучие (резиновые) игрушки, игрушки пластмассовые, водяные мельницы   </vt:lpstr>
      <vt:lpstr>Презентация PowerPoint</vt:lpstr>
      <vt:lpstr>Презентация PowerPoint</vt:lpstr>
      <vt:lpstr>Презентация PowerPoint</vt:lpstr>
      <vt:lpstr>1.5Рабочий сектор.         Модуль «Центр сенсорного развития» оснащен материалами и играми для развития тактильных ощущений, мелкой моторики, зрительного  восприятия. . Для формирования зрительного восприятия использую игры со шнуровкой, фишками разных геометрических форм, цветов, счеты с пирамидки, деревянные вкладыши, трафареты. 1.6Рабочий сектор.  Модуль «Центр конструирования» способствует развитию мелкой и крупной моторики, детского творчества, конструкторских способностей.  </vt:lpstr>
      <vt:lpstr>Презентация PowerPoint</vt:lpstr>
      <vt:lpstr>Презентация PowerPoint</vt:lpstr>
      <vt:lpstr>1.7Рабочий сектор. «Центр развития речи».  Формирование и развитие речи – важная образовательная задача для воспитателей дошкольных учреждений. В «Речевом центре» демонстрационный , раздаточный , дидактический материалы разнообразны, соответствуют возрастным особенностям детей , интересам воспитанников и программным требованиям, уголок театрализации.  </vt:lpstr>
      <vt:lpstr>Презентация PowerPoint</vt:lpstr>
      <vt:lpstr>2. Активный сектор. Этот сектор включает в себя следующие центры: •центр игровой деятельности; включает в себя материалы и оборудование для сюжетно – ролевых игр: «Шоферы», «Дочки – матери», «Семья». •центр двигательной активности; •центр  музыкально – театрализованной деятельности. </vt:lpstr>
      <vt:lpstr>Презентация PowerPoint</vt:lpstr>
      <vt:lpstr>Презентация PowerPoint</vt:lpstr>
      <vt:lpstr>3.Спокойный сектор.  «Центр уединения и отдыха» позволяет ребёнку побыть в тишине, если он стал от шума и суеты. «Центр художественно развития» предназначен для свободного рисования и лепки из пластилина  по замыслу ребёнка (вне НОД). </vt:lpstr>
      <vt:lpstr>Презентация PowerPoint</vt:lpstr>
      <vt:lpstr>Сектор для диалога с родителями. Для активного участия родителей в жизни группы используем информационный центр, в котором отражаем информацию о текущей деятельности группы. Консультационный центр: для осуществления обратной связи  «Вопросы и ответы», есть сайт ДОО и страничка группы на сайте  ДОО. dou7.ucoz.com Для демонстрации продуктов детской деятельности в раздевальной комнате есть  магнитная доска «Наше творчество».  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Suhair Shakeel</dc:creator>
  <cp:lastModifiedBy>Admin</cp:lastModifiedBy>
  <cp:revision>104</cp:revision>
  <dcterms:created xsi:type="dcterms:W3CDTF">2017-08-02T20:41:11Z</dcterms:created>
  <dcterms:modified xsi:type="dcterms:W3CDTF">2023-02-25T08:15:43Z</dcterms:modified>
</cp:coreProperties>
</file>