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271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4" r:id="rId8"/>
    <p:sldId id="265" r:id="rId9"/>
    <p:sldId id="262" r:id="rId10"/>
    <p:sldId id="267" r:id="rId11"/>
    <p:sldId id="263" r:id="rId12"/>
    <p:sldId id="268" r:id="rId13"/>
    <p:sldId id="269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89F50-AC0C-4F9C-B7F0-88D4DCC21BB1}" type="datetimeFigureOut">
              <a:rPr lang="ru-RU" smtClean="0"/>
              <a:t>24.02.2023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80171-29D1-4C81-940F-A5C559456E66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464371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89F50-AC0C-4F9C-B7F0-88D4DCC21BB1}" type="datetimeFigureOut">
              <a:rPr lang="ru-RU" smtClean="0"/>
              <a:t>24.02.2023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80171-29D1-4C81-940F-A5C559456E66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765781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89F50-AC0C-4F9C-B7F0-88D4DCC21BB1}" type="datetimeFigureOut">
              <a:rPr lang="ru-RU" smtClean="0"/>
              <a:t>24.02.2023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80171-29D1-4C81-940F-A5C559456E66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43219436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89F50-AC0C-4F9C-B7F0-88D4DCC21BB1}" type="datetimeFigureOut">
              <a:rPr lang="ru-RU" smtClean="0"/>
              <a:t>24.02.2023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80171-29D1-4C81-940F-A5C559456E66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4469286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89F50-AC0C-4F9C-B7F0-88D4DCC21BB1}" type="datetimeFigureOut">
              <a:rPr lang="ru-RU" smtClean="0"/>
              <a:t>24.02.2023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80171-29D1-4C81-940F-A5C559456E66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35132360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89F50-AC0C-4F9C-B7F0-88D4DCC21BB1}" type="datetimeFigureOut">
              <a:rPr lang="ru-RU" smtClean="0"/>
              <a:t>24.02.2023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80171-29D1-4C81-940F-A5C559456E66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4039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89F50-AC0C-4F9C-B7F0-88D4DCC21BB1}" type="datetimeFigureOut">
              <a:rPr lang="ru-RU" smtClean="0"/>
              <a:t>24.02.2023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80171-29D1-4C81-940F-A5C559456E66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4750416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89F50-AC0C-4F9C-B7F0-88D4DCC21BB1}" type="datetimeFigureOut">
              <a:rPr lang="ru-RU" smtClean="0"/>
              <a:t>24.02.2023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80171-29D1-4C81-940F-A5C559456E66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873076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89F50-AC0C-4F9C-B7F0-88D4DCC21BB1}" type="datetimeFigureOut">
              <a:rPr lang="ru-RU" smtClean="0"/>
              <a:t>24.02.2023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80171-29D1-4C81-940F-A5C559456E66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638677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89F50-AC0C-4F9C-B7F0-88D4DCC21BB1}" type="datetimeFigureOut">
              <a:rPr lang="ru-RU" smtClean="0"/>
              <a:t>24.02.2023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80171-29D1-4C81-940F-A5C559456E66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942665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89F50-AC0C-4F9C-B7F0-88D4DCC21BB1}" type="datetimeFigureOut">
              <a:rPr lang="ru-RU" smtClean="0"/>
              <a:t>24.02.2023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80171-29D1-4C81-940F-A5C559456E66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066856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89F50-AC0C-4F9C-B7F0-88D4DCC21BB1}" type="datetimeFigureOut">
              <a:rPr lang="ru-RU" smtClean="0"/>
              <a:t>24.02.2023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80171-29D1-4C81-940F-A5C559456E66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260167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89F50-AC0C-4F9C-B7F0-88D4DCC21BB1}" type="datetimeFigureOut">
              <a:rPr lang="ru-RU" smtClean="0"/>
              <a:t>24.02.2023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80171-29D1-4C81-940F-A5C559456E66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593011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89F50-AC0C-4F9C-B7F0-88D4DCC21BB1}" type="datetimeFigureOut">
              <a:rPr lang="ru-RU" smtClean="0"/>
              <a:t>24.02.2023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80171-29D1-4C81-940F-A5C559456E66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750745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89F50-AC0C-4F9C-B7F0-88D4DCC21BB1}" type="datetimeFigureOut">
              <a:rPr lang="ru-RU" smtClean="0"/>
              <a:t>24.02.2023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80171-29D1-4C81-940F-A5C559456E66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303494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dirty="0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89F50-AC0C-4F9C-B7F0-88D4DCC21BB1}" type="datetimeFigureOut">
              <a:rPr lang="ru-RU" smtClean="0"/>
              <a:t>24.02.2023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80171-29D1-4C81-940F-A5C559456E66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076776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D89F50-AC0C-4F9C-B7F0-88D4DCC21BB1}" type="datetimeFigureOut">
              <a:rPr lang="ru-RU" smtClean="0"/>
              <a:t>24.02.2023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B0880171-29D1-4C81-940F-A5C559456E66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426985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72" r:id="rId1"/>
    <p:sldLayoutId id="2147484273" r:id="rId2"/>
    <p:sldLayoutId id="2147484274" r:id="rId3"/>
    <p:sldLayoutId id="2147484275" r:id="rId4"/>
    <p:sldLayoutId id="2147484276" r:id="rId5"/>
    <p:sldLayoutId id="2147484277" r:id="rId6"/>
    <p:sldLayoutId id="2147484278" r:id="rId7"/>
    <p:sldLayoutId id="2147484279" r:id="rId8"/>
    <p:sldLayoutId id="2147484280" r:id="rId9"/>
    <p:sldLayoutId id="2147484281" r:id="rId10"/>
    <p:sldLayoutId id="2147484282" r:id="rId11"/>
    <p:sldLayoutId id="2147484283" r:id="rId12"/>
    <p:sldLayoutId id="2147484284" r:id="rId13"/>
    <p:sldLayoutId id="2147484285" r:id="rId14"/>
    <p:sldLayoutId id="2147484286" r:id="rId15"/>
    <p:sldLayoutId id="2147484287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g"/><Relationship Id="rId4" Type="http://schemas.openxmlformats.org/officeDocument/2006/relationships/image" Target="../media/image6.jp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07067" y="152401"/>
            <a:ext cx="8121842" cy="3948544"/>
          </a:xfrm>
        </p:spPr>
        <p:txBody>
          <a:bodyPr anchor="t"/>
          <a:lstStyle/>
          <a:p>
            <a:pPr algn="ctr"/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казенное дошкольное общеобразовательное учреждение</a:t>
            </a:r>
            <a:b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«Детский сад №7» Воронежская область, г. Лиски, ул. Островского, д. № 17а</a:t>
            </a:r>
            <a:b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Игровая </a:t>
            </a:r>
            <a:r>
              <a:rPr lang="ru-RU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деятельность как средство формирования положительного эмоционального контакта у детей раннего возраста в период адаптации.</a:t>
            </a:r>
            <a:endParaRPr lang="ru-RU" sz="4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488871" y="5444835"/>
            <a:ext cx="6580909" cy="1122219"/>
          </a:xfrm>
        </p:spPr>
        <p:txBody>
          <a:bodyPr/>
          <a:lstStyle/>
          <a:p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Подготовила: воспитатель МКДОУ «Детский сад №7»</a:t>
            </a:r>
          </a:p>
          <a:p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Клыкова Алена Миха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йловна</a:t>
            </a:r>
            <a:endParaRPr lang="ru-RU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766" y="3699164"/>
            <a:ext cx="3022889" cy="2964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8826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Объект 1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571671" y="638629"/>
            <a:ext cx="3098799" cy="2496456"/>
          </a:xfrm>
          <a:prstGeom prst="rect">
            <a:avLst/>
          </a:prstGeom>
          <a:ln w="25400">
            <a:solidFill>
              <a:srgbClr val="00B0F0"/>
            </a:solidFill>
          </a:ln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638629"/>
            <a:ext cx="3341915" cy="2496290"/>
          </a:xfrm>
          <a:prstGeom prst="rect">
            <a:avLst/>
          </a:prstGeom>
          <a:ln w="25400">
            <a:solidFill>
              <a:srgbClr val="00B0F0"/>
            </a:solidFill>
          </a:ln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3806701"/>
            <a:ext cx="3341915" cy="2757055"/>
          </a:xfrm>
          <a:prstGeom prst="rect">
            <a:avLst/>
          </a:prstGeom>
          <a:ln w="25400">
            <a:solidFill>
              <a:srgbClr val="00B0F0"/>
            </a:solidFill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71671" y="3806701"/>
            <a:ext cx="3200400" cy="2757055"/>
          </a:xfrm>
          <a:prstGeom prst="rect">
            <a:avLst/>
          </a:prstGeom>
          <a:ln w="25400">
            <a:solidFill>
              <a:srgbClr val="00B0F0"/>
            </a:solidFill>
          </a:ln>
        </p:spPr>
      </p:pic>
    </p:spTree>
    <p:extLst>
      <p:ext uri="{BB962C8B-B14F-4D97-AF65-F5344CB8AC3E}">
        <p14:creationId xmlns:p14="http://schemas.microsoft.com/office/powerpoint/2010/main" val="804771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75551" y="374073"/>
            <a:ext cx="9450339" cy="6179127"/>
          </a:xfrm>
        </p:spPr>
        <p:txBody>
          <a:bodyPr/>
          <a:lstStyle/>
          <a:p>
            <a:pPr marL="0" indent="0">
              <a:buNone/>
            </a:pPr>
            <a:r>
              <a:rPr lang="ru-RU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Средства художественного творчества расширяют возможности взрослых по проектированию процесса </a:t>
            </a:r>
            <a:r>
              <a:rPr lang="ru-RU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адаптации.</a:t>
            </a:r>
            <a:endParaRPr lang="ru-RU" sz="2400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52791" y="3294743"/>
            <a:ext cx="3565511" cy="2902857"/>
          </a:xfrm>
          <a:prstGeom prst="rect">
            <a:avLst/>
          </a:prstGeom>
          <a:solidFill>
            <a:srgbClr val="00B0F0"/>
          </a:solidFill>
          <a:ln w="22225">
            <a:solidFill>
              <a:srgbClr val="00B0F0"/>
            </a:solidFill>
          </a:ln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3971" y="1756228"/>
            <a:ext cx="3200400" cy="2873829"/>
          </a:xfrm>
          <a:prstGeom prst="rect">
            <a:avLst/>
          </a:prstGeom>
          <a:solidFill>
            <a:srgbClr val="00B0F0"/>
          </a:solidFill>
          <a:ln w="25400">
            <a:solidFill>
              <a:srgbClr val="00B0F0"/>
            </a:solidFill>
          </a:ln>
        </p:spPr>
      </p:pic>
    </p:spTree>
    <p:extLst>
      <p:ext uri="{BB962C8B-B14F-4D97-AF65-F5344CB8AC3E}">
        <p14:creationId xmlns:p14="http://schemas.microsoft.com/office/powerpoint/2010/main" val="3890748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75551" y="374073"/>
            <a:ext cx="9450339" cy="6179127"/>
          </a:xfrm>
        </p:spPr>
        <p:txBody>
          <a:bodyPr/>
          <a:lstStyle/>
          <a:p>
            <a:pPr marL="0" indent="0">
              <a:buNone/>
            </a:pPr>
            <a:r>
              <a:rPr lang="ru-RU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Список литературы:</a:t>
            </a:r>
            <a:endParaRPr lang="ru-RU" sz="24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Бондяева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Е. В. Игры, направленные на создание эмоционально благоприятной атмосферы в группе детей младшего дошкольного возраста в период адаптации / Е.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Велигонова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Т. Н. Игры и упражнения, направленные на знакомство детей друг с другом / Т. Н.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Велигонова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// Ребёнок в детском саду. – 2018. – № 9.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Айсина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Р. М. Социализация и адаптация детей раннего возраста / Р. М.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Айсина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В. В. Дедкова, Е. А.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Хачатурова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// Ребенок в детском саду. – 2018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Галанов, А. С. Психическое и физическое развитие ребенка от 1 года до 3 лет : пособие для работников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дошкол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учреждений </a:t>
            </a:r>
            <a:endParaRPr lang="ru-RU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3132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75551" y="374073"/>
            <a:ext cx="9450339" cy="6179127"/>
          </a:xfrm>
        </p:spPr>
        <p:txBody>
          <a:bodyPr/>
          <a:lstStyle/>
          <a:p>
            <a:pPr marL="0" indent="0">
              <a:buNone/>
            </a:pPr>
            <a:endParaRPr lang="ru-RU" sz="24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4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400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400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6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  <a:endParaRPr lang="ru-RU" sz="66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8099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75551" y="374073"/>
            <a:ext cx="9228667" cy="6179127"/>
          </a:xfrm>
        </p:spPr>
        <p:txBody>
          <a:bodyPr/>
          <a:lstStyle/>
          <a:p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Поступление ребенка в детский сад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это событие, требующее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особого внимания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 стороны педагогов дошкольного учреждения и родителей.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поступлении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дошкольное образовательное учреждение все дети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проходят через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адаптационный период.</a:t>
            </a:r>
          </a:p>
          <a:p>
            <a:pPr marL="0" indent="0">
              <a:buNone/>
            </a:pP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Адаптаци</a:t>
            </a:r>
            <a:r>
              <a:rPr lang="ru-RU" sz="24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 – </a:t>
            </a:r>
            <a:r>
              <a:rPr lang="ru-RU" sz="2400" b="1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 лат. «приспособляю» -процесс активного приспособления индивида к условиям социальной среды; вид взаимодействия личности с социальной средой</a:t>
            </a:r>
            <a:r>
              <a:rPr lang="ru-RU" sz="2400" b="1" i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ru-RU" sz="2400" b="1" i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Она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происходит постоянно, имеет защитный характер, потому что позволяет человеку перестраивать свою деятельность с учетом обстоятельств и повышать ее продуктивность, т.е. развиваться.</a:t>
            </a:r>
            <a:endParaRPr lang="ru-RU" sz="2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Приспособление организма к новым условиям социального</a:t>
            </a:r>
          </a:p>
          <a:p>
            <a:pPr marL="0" indent="0">
              <a:buNone/>
            </a:pP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существования, к новому режиму сопровождается эмоциональными изменениями поведенческих реакций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ребенка.</a:t>
            </a:r>
            <a:endParaRPr lang="ru-RU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818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75551" y="374073"/>
            <a:ext cx="9450339" cy="6179127"/>
          </a:xfrm>
        </p:spPr>
        <p:txBody>
          <a:bodyPr/>
          <a:lstStyle/>
          <a:p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Эмоции</a:t>
            </a:r>
            <a:r>
              <a:rPr lang="ru-RU" sz="2400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(от латинского emovere – потрясаю, волную) – это часть психической жизни личности</a:t>
            </a:r>
            <a:r>
              <a:rPr lang="ru-RU" sz="2400" i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определяющая </a:t>
            </a:r>
            <a:r>
              <a:rPr lang="ru-RU" sz="2400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отношение человека к окружающей действительности и к самому себе. </a:t>
            </a:r>
            <a:endParaRPr lang="ru-RU" sz="2400" i="1" dirty="0" smtClean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Эмоции сопровождают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 происходящие в жизни события, направляют активность всех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психических процессов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мышления, памяти, внимания, речи и др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Сгладить адаптационный период помогут игры, направленные на эмоциональное взаимодействие ребенка со взрослым.</a:t>
            </a:r>
          </a:p>
          <a:p>
            <a:pPr marL="0" indent="0">
              <a:buNone/>
            </a:pP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6108" y="3948546"/>
            <a:ext cx="2660073" cy="27618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3226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75551" y="374073"/>
            <a:ext cx="9852122" cy="6179127"/>
          </a:xfrm>
        </p:spPr>
        <p:txBody>
          <a:bodyPr>
            <a:normAutofit lnSpcReduction="10000"/>
          </a:bodyPr>
          <a:lstStyle/>
          <a:p>
            <a:r>
              <a:rPr lang="ru-RU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Среди методов, используемых практической </a:t>
            </a:r>
            <a:r>
              <a:rPr lang="ru-RU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психологической службой</a:t>
            </a:r>
            <a:r>
              <a:rPr lang="ru-RU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игра является наиболее адекватной для коррекции трудностей адаптации ребенка к условиям детского сада.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Глубинные механизмы позитивного влияния игровой деятельности на развитие ребенка и возможности ее использования хорошо описаны как в зарубежной, так и отечественной литературе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К. Д. Ушинский – XIX в.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Придавал большое значение игре как средству воспитания. Игру ребенка он рассматривал как действительность ребенка с его действиями и переживаниями. Он подчеркивал, что эта действительность более интересна ребенку, чем окружающая его жизнь, потому что она ему более понятна. В игре ребенок знакомится со всем окружающим, пробует свои силы и самостоятельно распоряжается предметами, в то время как в действительности у него еще нет никакой самостоятельной деятельности. По мнению Ушинского, игры не проходят бесследно для будущей жизни ребенка и в известной мере содействуют формированию его личности. Существенное влияние оказывают игры на развитие детского воображения, особенно в дошкольном возрасте.</a:t>
            </a:r>
            <a:endParaRPr lang="ru-RU" sz="2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9743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75551" y="374073"/>
            <a:ext cx="9450339" cy="6179127"/>
          </a:xfrm>
        </p:spPr>
        <p:txBody>
          <a:bodyPr/>
          <a:lstStyle/>
          <a:p>
            <a:r>
              <a:rPr lang="ru-RU" sz="24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Игровая педагогическая технология, используемая в период адаптации, имеет два направления:</a:t>
            </a:r>
          </a:p>
          <a:p>
            <a:pPr marL="0" indent="0">
              <a:buNone/>
            </a:pPr>
            <a:r>
              <a:rPr lang="ru-RU" sz="24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 игры, способствующие накоплению детьми опыта общения с малознакомыми взрослыми и детьми;</a:t>
            </a:r>
          </a:p>
          <a:p>
            <a:pPr marL="0" indent="0">
              <a:buNone/>
            </a:pPr>
            <a:r>
              <a:rPr lang="ru-RU" sz="24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2.игры </a:t>
            </a:r>
            <a:r>
              <a:rPr lang="ru-RU" sz="24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освоению социального пространства ДОУ</a:t>
            </a:r>
            <a:r>
              <a:rPr lang="ru-RU" sz="24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Задачами первого направления будут:</a:t>
            </a:r>
          </a:p>
          <a:p>
            <a:pPr marL="0" indent="0">
              <a:buNone/>
            </a:pP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  формирование положительного эмоционального настроя;</a:t>
            </a:r>
          </a:p>
          <a:p>
            <a:pPr marL="0" indent="0">
              <a:buNone/>
            </a:pP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  снижение эмоционального напряжения и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тревоги.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AutoNum type="arabicPeriod" startAt="2"/>
            </a:pPr>
            <a:endParaRPr lang="ru-RU" sz="2400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7723" y="4184073"/>
            <a:ext cx="3545993" cy="2369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6779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75551" y="374073"/>
            <a:ext cx="9450339" cy="6179127"/>
          </a:xfrm>
        </p:spPr>
        <p:txBody>
          <a:bodyPr/>
          <a:lstStyle/>
          <a:p>
            <a:pPr marL="0" indent="0">
              <a:buNone/>
            </a:pP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Сюда </a:t>
            </a: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входят:</a:t>
            </a:r>
            <a:r>
              <a:rPr lang="ru-RU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словесно-тактильные </a:t>
            </a:r>
            <a:r>
              <a:rPr lang="ru-RU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игры, </a:t>
            </a:r>
            <a:endParaRPr lang="ru-RU" sz="24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ru-RU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игры </a:t>
            </a:r>
            <a:r>
              <a:rPr lang="ru-RU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забавы, удовлетворяющие потребности малышей в движении, общении и образном поэтическом слове, </a:t>
            </a:r>
            <a:endParaRPr lang="ru-RU" sz="24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ru-RU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хороводные </a:t>
            </a:r>
            <a:r>
              <a:rPr lang="ru-RU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подвижные игры</a:t>
            </a:r>
            <a:r>
              <a:rPr lang="ru-RU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потешки, пестушки, прибаутки</a:t>
            </a:r>
            <a:r>
              <a:rPr lang="ru-RU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музыкально-ритмические </a:t>
            </a:r>
            <a:r>
              <a:rPr lang="ru-RU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движения с речевым сопровождением, игровые упражнения</a:t>
            </a:r>
            <a:r>
              <a:rPr lang="ru-RU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способствующие установлению контакта ребенка со сверстниками и дающие положительный эмоциональный заряд.</a:t>
            </a:r>
          </a:p>
        </p:txBody>
      </p:sp>
    </p:spTree>
    <p:extLst>
      <p:ext uri="{BB962C8B-B14F-4D97-AF65-F5344CB8AC3E}">
        <p14:creationId xmlns:p14="http://schemas.microsoft.com/office/powerpoint/2010/main" val="3596579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75551" y="374073"/>
            <a:ext cx="9450339" cy="6179127"/>
          </a:xfrm>
        </p:spPr>
        <p:txBody>
          <a:bodyPr/>
          <a:lstStyle/>
          <a:p>
            <a:pPr marL="0" indent="0">
              <a:buNone/>
            </a:pP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Сюда </a:t>
            </a: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входят:</a:t>
            </a:r>
            <a:r>
              <a:rPr lang="ru-RU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словесно-тактильные </a:t>
            </a:r>
            <a:r>
              <a:rPr lang="ru-RU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игры, </a:t>
            </a:r>
            <a:endParaRPr lang="ru-RU" sz="24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ru-RU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игры </a:t>
            </a:r>
            <a:r>
              <a:rPr lang="ru-RU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забавы, удовлетворяющие потребности малышей в движении, общении и образном поэтическом слове, </a:t>
            </a:r>
            <a:endParaRPr lang="ru-RU" sz="24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ru-RU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хороводные </a:t>
            </a:r>
            <a:r>
              <a:rPr lang="ru-RU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подвижные игры</a:t>
            </a:r>
            <a:r>
              <a:rPr lang="ru-RU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потешки, пестушки, прибаутки</a:t>
            </a:r>
            <a:r>
              <a:rPr lang="ru-RU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музыкально-ритмические </a:t>
            </a:r>
            <a:r>
              <a:rPr lang="ru-RU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движения с речевым сопровождением, игровые упражнения</a:t>
            </a:r>
            <a:r>
              <a:rPr lang="ru-RU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способствующие установлению контакта ребенка со сверстниками и дающие положительный эмоциональный заряд.</a:t>
            </a:r>
          </a:p>
        </p:txBody>
      </p:sp>
    </p:spTree>
    <p:extLst>
      <p:ext uri="{BB962C8B-B14F-4D97-AF65-F5344CB8AC3E}">
        <p14:creationId xmlns:p14="http://schemas.microsoft.com/office/powerpoint/2010/main" val="2635514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6115" y="595086"/>
            <a:ext cx="3294742" cy="2656114"/>
          </a:xfrm>
          <a:prstGeom prst="rect">
            <a:avLst/>
          </a:prstGeom>
          <a:ln w="25400">
            <a:solidFill>
              <a:srgbClr val="00B0F0"/>
            </a:solidFill>
          </a:ln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4514" y="3802744"/>
            <a:ext cx="3396343" cy="2627085"/>
          </a:xfrm>
          <a:prstGeom prst="rect">
            <a:avLst/>
          </a:prstGeom>
          <a:ln w="25400">
            <a:solidFill>
              <a:srgbClr val="00B0F0"/>
            </a:solidFill>
          </a:ln>
        </p:spPr>
      </p:pic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915" y="3802744"/>
            <a:ext cx="3149601" cy="2740024"/>
          </a:xfrm>
          <a:solidFill>
            <a:schemeClr val="bg1"/>
          </a:solidFill>
          <a:ln w="25400">
            <a:solidFill>
              <a:srgbClr val="00B0F0"/>
            </a:solidFill>
          </a:ln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915" y="595086"/>
            <a:ext cx="3200400" cy="2817358"/>
          </a:xfrm>
          <a:prstGeom prst="rect">
            <a:avLst/>
          </a:prstGeom>
          <a:ln w="25400">
            <a:solidFill>
              <a:srgbClr val="00B0F0"/>
            </a:solidFill>
          </a:ln>
        </p:spPr>
      </p:pic>
    </p:spTree>
    <p:extLst>
      <p:ext uri="{BB962C8B-B14F-4D97-AF65-F5344CB8AC3E}">
        <p14:creationId xmlns:p14="http://schemas.microsoft.com/office/powerpoint/2010/main" val="4126741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75551" y="374073"/>
            <a:ext cx="9450339" cy="6179127"/>
          </a:xfrm>
        </p:spPr>
        <p:txBody>
          <a:bodyPr/>
          <a:lstStyle/>
          <a:p>
            <a:pPr marL="0" indent="0">
              <a:buNone/>
            </a:pPr>
            <a:r>
              <a:rPr lang="ru-RU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Содержание работы в рамках этого направления должно обеспечивать эмоционально-комфортное состояние детей, развить у них психологическую автономность и самостоятельность, а также сформировать доверительные отношения </a:t>
            </a:r>
            <a:r>
              <a:rPr lang="ru-RU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воспитателем. Игровой </a:t>
            </a:r>
            <a:r>
              <a:rPr lang="ru-RU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сюжет помогает малышам преодолеть страх.</a:t>
            </a:r>
          </a:p>
          <a:p>
            <a:pPr marL="0" indent="0">
              <a:buNone/>
            </a:pPr>
            <a:r>
              <a:rPr lang="ru-RU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Затормаживают отрицательные эмоции монотонные движения руками или сжимание кистей рук, поэтому ребенку предлагаются игры: нанизывать шарики на шнур, соединять детали крупного конструктора, играть резиновыми </a:t>
            </a:r>
            <a:r>
              <a:rPr lang="ru-RU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игрушками-пищалками.</a:t>
            </a:r>
            <a:endParaRPr lang="ru-RU" sz="2400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400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0382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Аспект">
  <a:themeElements>
    <a:clrScheme name="Фиолетовый">
      <a:dk1>
        <a:sysClr val="windowText" lastClr="000000"/>
      </a:dk1>
      <a:lt1>
        <a:sysClr val="window" lastClr="FFFFFF"/>
      </a:lt1>
      <a:dk2>
        <a:srgbClr val="373545"/>
      </a:dk2>
      <a:lt2>
        <a:srgbClr val="DCD8DC"/>
      </a:lt2>
      <a:accent1>
        <a:srgbClr val="AD84C6"/>
      </a:accent1>
      <a:accent2>
        <a:srgbClr val="8784C7"/>
      </a:accent2>
      <a:accent3>
        <a:srgbClr val="5D739A"/>
      </a:accent3>
      <a:accent4>
        <a:srgbClr val="6997AF"/>
      </a:accent4>
      <a:accent5>
        <a:srgbClr val="84ACB6"/>
      </a:accent5>
      <a:accent6>
        <a:srgbClr val="6F8183"/>
      </a:accent6>
      <a:hlink>
        <a:srgbClr val="69A020"/>
      </a:hlink>
      <a:folHlink>
        <a:srgbClr val="8C8C8C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279</TotalTime>
  <Words>726</Words>
  <Application>Microsoft Office PowerPoint</Application>
  <PresentationFormat>Широкоэкранный</PresentationFormat>
  <Paragraphs>46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9" baseType="lpstr">
      <vt:lpstr>Arial</vt:lpstr>
      <vt:lpstr>Times New Roman</vt:lpstr>
      <vt:lpstr>Trebuchet MS</vt:lpstr>
      <vt:lpstr>Wingdings</vt:lpstr>
      <vt:lpstr>Wingdings 3</vt:lpstr>
      <vt:lpstr>Аспект</vt:lpstr>
      <vt:lpstr>Муниципальное казенное дошкольное общеобразовательное учреждение «Детский сад №7» Воронежская область, г. Лиски, ул. Островского, д. № 17а  Игровая деятельность как средство формирования положительного эмоционального контакта у детей раннего возраста в период адаптации.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Игровая деятельность, направленная на формирование положительного эмоционального состояния у детей раннего возраста в условиях адапту </dc:title>
  <dc:creator>Admin</dc:creator>
  <cp:lastModifiedBy>Admin</cp:lastModifiedBy>
  <cp:revision>31</cp:revision>
  <dcterms:created xsi:type="dcterms:W3CDTF">2021-10-04T14:20:26Z</dcterms:created>
  <dcterms:modified xsi:type="dcterms:W3CDTF">2023-02-24T11:33:41Z</dcterms:modified>
</cp:coreProperties>
</file>